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58" r:id="rId5"/>
    <p:sldId id="288" r:id="rId6"/>
    <p:sldId id="289" r:id="rId7"/>
    <p:sldId id="293" r:id="rId8"/>
    <p:sldId id="291" r:id="rId9"/>
    <p:sldId id="295" r:id="rId10"/>
    <p:sldId id="272" r:id="rId11"/>
    <p:sldId id="287" r:id="rId12"/>
    <p:sldId id="290" r:id="rId13"/>
  </p:sldIdLst>
  <p:sldSz cx="12192000" cy="6858000"/>
  <p:notesSz cx="6858000" cy="9144000"/>
  <p:embeddedFontLst>
    <p:embeddedFont>
      <p:font typeface="Avenir Next LT Pro" panose="020B05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onstantia" panose="02030602050306030303" pitchFamily="18"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
      <p:font typeface="Speak Pro" panose="020B0504020101020102"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2077"/>
    <a:srgbClr val="B41C6F"/>
    <a:srgbClr val="B0105B"/>
    <a:srgbClr val="523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15ECA-4976-4797-ACB7-31C602E7C328}" v="502" dt="2022-10-15T05:43:10.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249" autoAdjust="0"/>
  </p:normalViewPr>
  <p:slideViewPr>
    <p:cSldViewPr snapToGrid="0">
      <p:cViewPr varScale="1">
        <p:scale>
          <a:sx n="89" d="100"/>
          <a:sy n="89" d="100"/>
        </p:scale>
        <p:origin x="466" y="72"/>
      </p:cViewPr>
      <p:guideLst/>
    </p:cSldViewPr>
  </p:slideViewPr>
  <p:outlineViewPr>
    <p:cViewPr>
      <p:scale>
        <a:sx n="33" d="100"/>
        <a:sy n="33" d="100"/>
      </p:scale>
      <p:origin x="0" y="-33540"/>
    </p:cViewPr>
  </p:outlineViewPr>
  <p:notesTextViewPr>
    <p:cViewPr>
      <p:scale>
        <a:sx n="3" d="2"/>
        <a:sy n="3" d="2"/>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10/15/2022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10/15/2022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10/15/2022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10/15/2022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10/15/2022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10/15/2022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10/15/2022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10/15/2022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10/15/2022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10/15/2022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10/15/2022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10/15/2022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10/15/2022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10/15/2022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10/15/2022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10/15/2022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10/15/2022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10/15/2022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10/15/2022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10/15/2022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10/15/2022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10/15/2022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10/15/2022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10/15/2022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10/15/2022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10/15/2022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10/15/2022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10/15/2022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10/15/2022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10/15/2022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10/15/2022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10/15/2022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10/15/2022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40.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33.jfif"/><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D.A.V PUBLIC SCHOOL</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Pakhowal Road,Ludhiana</a:t>
            </a:r>
          </a:p>
        </p:txBody>
      </p:sp>
      <p:sp>
        <p:nvSpPr>
          <p:cNvPr id="8" name="Rectangle 7">
            <a:extLst>
              <a:ext uri="{FF2B5EF4-FFF2-40B4-BE49-F238E27FC236}">
                <a16:creationId xmlns:a16="http://schemas.microsoft.com/office/drawing/2014/main" id="{6A7938F7-3E2E-49BC-ED32-3FC2D9B039B3}"/>
              </a:ext>
            </a:extLst>
          </p:cNvPr>
          <p:cNvSpPr/>
          <p:nvPr/>
        </p:nvSpPr>
        <p:spPr>
          <a:xfrm>
            <a:off x="2565918" y="65314"/>
            <a:ext cx="8509519" cy="1250302"/>
          </a:xfrm>
          <a:prstGeom prst="rect">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3103327" y="370834"/>
            <a:ext cx="7853431" cy="1369995"/>
          </a:xfrm>
          <a:effectLst>
            <a:outerShdw blurRad="50800" dist="38100" dir="5400000" algn="t" rotWithShape="0">
              <a:prstClr val="black">
                <a:alpha val="40000"/>
              </a:prstClr>
            </a:outerShdw>
          </a:effectLst>
        </p:spPr>
        <p:txBody>
          <a:bodyPr>
            <a:noAutofit/>
          </a:bodyPr>
          <a:lstStyle/>
          <a:p>
            <a:r>
              <a:rPr lang="en-US" sz="4000" dirty="0">
                <a:solidFill>
                  <a:schemeClr val="bg1"/>
                </a:solidFill>
                <a:latin typeface="+mj-lt"/>
              </a:rPr>
              <a:t>Impact of British Rule on India</a:t>
            </a:r>
          </a:p>
        </p:txBody>
      </p:sp>
      <p:sp>
        <p:nvSpPr>
          <p:cNvPr id="11" name="Rectangle 10">
            <a:extLst>
              <a:ext uri="{FF2B5EF4-FFF2-40B4-BE49-F238E27FC236}">
                <a16:creationId xmlns:a16="http://schemas.microsoft.com/office/drawing/2014/main" id="{12029DF4-3CDE-1C26-96CE-B152A5160D9E}"/>
              </a:ext>
            </a:extLst>
          </p:cNvPr>
          <p:cNvSpPr/>
          <p:nvPr/>
        </p:nvSpPr>
        <p:spPr>
          <a:xfrm>
            <a:off x="11075436" y="0"/>
            <a:ext cx="177281" cy="13699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306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2000">
        <p15:prstTrans prst="drape"/>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a:stretch>
        </a:blipFill>
        <a:effectLst/>
      </p:bgPr>
    </p:bg>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ADF90333-FF6C-360F-15F3-A37A74A09A83}"/>
              </a:ext>
            </a:extLst>
          </p:cNvPr>
          <p:cNvPicPr>
            <a:picLocks noChangeAspect="1"/>
          </p:cNvPicPr>
          <p:nvPr/>
        </p:nvPicPr>
        <p:blipFill>
          <a:blip r:embed="rId3"/>
          <a:stretch>
            <a:fillRect/>
          </a:stretch>
        </p:blipFill>
        <p:spPr>
          <a:xfrm>
            <a:off x="6162264" y="0"/>
            <a:ext cx="6029735" cy="6858000"/>
          </a:xfrm>
          <a:prstGeom prst="rect">
            <a:avLst/>
          </a:prstGeom>
        </p:spPr>
      </p:pic>
      <p:sp>
        <p:nvSpPr>
          <p:cNvPr id="13" name="Rectangle 12">
            <a:extLst>
              <a:ext uri="{FF2B5EF4-FFF2-40B4-BE49-F238E27FC236}">
                <a16:creationId xmlns:a16="http://schemas.microsoft.com/office/drawing/2014/main" id="{8C106F76-1C61-D92B-95DC-61CE53789231}"/>
              </a:ext>
            </a:extLst>
          </p:cNvPr>
          <p:cNvSpPr/>
          <p:nvPr/>
        </p:nvSpPr>
        <p:spPr>
          <a:xfrm>
            <a:off x="0" y="6102626"/>
            <a:ext cx="1808922" cy="84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A28A8AE-5B84-8184-2063-DC5CD5ED2A98}"/>
              </a:ext>
            </a:extLst>
          </p:cNvPr>
          <p:cNvSpPr/>
          <p:nvPr/>
        </p:nvSpPr>
        <p:spPr>
          <a:xfrm>
            <a:off x="1669774" y="3041374"/>
            <a:ext cx="715617" cy="139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86AB089-B182-67B3-7E4B-C42618CF0F10}"/>
              </a:ext>
            </a:extLst>
          </p:cNvPr>
          <p:cNvSpPr/>
          <p:nvPr/>
        </p:nvSpPr>
        <p:spPr>
          <a:xfrm>
            <a:off x="1278294" y="1940767"/>
            <a:ext cx="139959" cy="961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9CDFCD1-8311-CA5A-2FDE-CA216D364D86}"/>
              </a:ext>
            </a:extLst>
          </p:cNvPr>
          <p:cNvSpPr>
            <a:spLocks noGrp="1"/>
          </p:cNvSpPr>
          <p:nvPr>
            <p:ph type="title"/>
          </p:nvPr>
        </p:nvSpPr>
        <p:spPr>
          <a:xfrm>
            <a:off x="316295" y="597377"/>
            <a:ext cx="5798368" cy="1536580"/>
          </a:xfrm>
        </p:spPr>
        <p:txBody>
          <a:bodyPr>
            <a:normAutofit/>
          </a:bodyPr>
          <a:lstStyle/>
          <a:p>
            <a:r>
              <a:rPr lang="en-US" sz="3200" dirty="0"/>
              <a:t>Positive Impact of British system of Education in India 			</a:t>
            </a:r>
            <a:endParaRPr lang="en-IN" sz="3200" dirty="0"/>
          </a:p>
        </p:txBody>
      </p:sp>
      <p:sp>
        <p:nvSpPr>
          <p:cNvPr id="4" name="Slide Number Placeholder 3">
            <a:extLst>
              <a:ext uri="{FF2B5EF4-FFF2-40B4-BE49-F238E27FC236}">
                <a16:creationId xmlns:a16="http://schemas.microsoft.com/office/drawing/2014/main" id="{B2E71C68-F027-5E38-FB53-99911E4EF7BF}"/>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5" name="Subtitle 4">
            <a:extLst>
              <a:ext uri="{FF2B5EF4-FFF2-40B4-BE49-F238E27FC236}">
                <a16:creationId xmlns:a16="http://schemas.microsoft.com/office/drawing/2014/main" id="{FEA1CA70-D9C1-A83A-7693-EAF3CBC34065}"/>
              </a:ext>
            </a:extLst>
          </p:cNvPr>
          <p:cNvSpPr>
            <a:spLocks noGrp="1"/>
          </p:cNvSpPr>
          <p:nvPr>
            <p:ph type="subTitle" idx="13"/>
          </p:nvPr>
        </p:nvSpPr>
        <p:spPr>
          <a:xfrm>
            <a:off x="313613" y="1952842"/>
            <a:ext cx="5431204" cy="4766009"/>
          </a:xfrm>
        </p:spPr>
        <p:txBody>
          <a:bodyPr>
            <a:normAutofit fontScale="62500" lnSpcReduction="20000"/>
          </a:bodyPr>
          <a:lstStyle/>
          <a:p>
            <a:pPr algn="l"/>
            <a:r>
              <a:rPr lang="en-US" sz="2800" i="1" dirty="0">
                <a:solidFill>
                  <a:schemeClr val="accent5"/>
                </a:solidFill>
                <a:latin typeface="Rockwell" panose="02060603020205020403" pitchFamily="18" charset="0"/>
              </a:rPr>
              <a:t>• The English language united the people of different regions. People now rose above narrow regional prejudices and started thinking of India as their motherland.</a:t>
            </a:r>
          </a:p>
          <a:p>
            <a:pPr algn="l"/>
            <a:r>
              <a:rPr lang="en-US" sz="2800" i="1" dirty="0">
                <a:solidFill>
                  <a:schemeClr val="accent5"/>
                </a:solidFill>
                <a:latin typeface="Rockwell" panose="02060603020205020403" pitchFamily="18" charset="0"/>
              </a:rPr>
              <a:t>• A surge of nationalism spread in all parts and all sections of India.</a:t>
            </a:r>
          </a:p>
          <a:p>
            <a:pPr algn="l"/>
            <a:r>
              <a:rPr lang="en-US" sz="2800" i="1" dirty="0">
                <a:solidFill>
                  <a:schemeClr val="accent5"/>
                </a:solidFill>
                <a:latin typeface="Rockwell" panose="02060603020205020403" pitchFamily="18" charset="0"/>
              </a:rPr>
              <a:t>• It created awareness about the ideals of equality, liberty, fraternity and democracy.</a:t>
            </a:r>
          </a:p>
          <a:p>
            <a:pPr algn="l"/>
            <a:r>
              <a:rPr lang="en-US" sz="2800" i="1" dirty="0">
                <a:solidFill>
                  <a:schemeClr val="accent5"/>
                </a:solidFill>
                <a:latin typeface="Rockwell" panose="02060603020205020403" pitchFamily="18" charset="0"/>
              </a:rPr>
              <a:t>•It created awareness about the need of social and religious reforms.</a:t>
            </a:r>
          </a:p>
          <a:p>
            <a:pPr algn="l"/>
            <a:r>
              <a:rPr lang="en-US" sz="2800" i="1" dirty="0">
                <a:solidFill>
                  <a:schemeClr val="accent5"/>
                </a:solidFill>
                <a:latin typeface="Rockwell" panose="02060603020205020403" pitchFamily="18" charset="0"/>
              </a:rPr>
              <a:t>• Educated women like Sarojini Naidu joined the national movement </a:t>
            </a:r>
          </a:p>
          <a:p>
            <a:pPr algn="l"/>
            <a:r>
              <a:rPr lang="en-US" sz="2800" i="1" dirty="0">
                <a:solidFill>
                  <a:schemeClr val="accent5"/>
                </a:solidFill>
                <a:latin typeface="Rockwell" panose="02060603020205020403" pitchFamily="18" charset="0"/>
              </a:rPr>
              <a:t>• In British system of education most of the people got full fledge education.</a:t>
            </a:r>
          </a:p>
          <a:p>
            <a:pPr algn="l"/>
            <a:r>
              <a:rPr lang="en-US" sz="2800" i="1" dirty="0">
                <a:solidFill>
                  <a:schemeClr val="accent5"/>
                </a:solidFill>
                <a:latin typeface="Rockwell" panose="02060603020205020403" pitchFamily="18" charset="0"/>
              </a:rPr>
              <a:t>• Due to education the development level of that country increases.</a:t>
            </a:r>
          </a:p>
          <a:p>
            <a:pPr algn="l"/>
            <a:r>
              <a:rPr lang="en-US" sz="2800" i="1" dirty="0">
                <a:solidFill>
                  <a:schemeClr val="accent5"/>
                </a:solidFill>
                <a:latin typeface="Rockwell" panose="02060603020205020403" pitchFamily="18" charset="0"/>
              </a:rPr>
              <a:t>• Due to education most of the people are employed in their(British)offices.</a:t>
            </a:r>
          </a:p>
          <a:p>
            <a:endParaRPr lang="en-IN" i="1" dirty="0">
              <a:solidFill>
                <a:schemeClr val="accent5"/>
              </a:solidFill>
              <a:latin typeface="Rockwell" panose="02060603020205020403" pitchFamily="18" charset="0"/>
            </a:endParaRPr>
          </a:p>
        </p:txBody>
      </p:sp>
      <p:sp>
        <p:nvSpPr>
          <p:cNvPr id="11" name="Rectangle 10">
            <a:extLst>
              <a:ext uri="{FF2B5EF4-FFF2-40B4-BE49-F238E27FC236}">
                <a16:creationId xmlns:a16="http://schemas.microsoft.com/office/drawing/2014/main" id="{EE867DB4-633D-5DFC-78C2-41F32DFE4899}"/>
              </a:ext>
            </a:extLst>
          </p:cNvPr>
          <p:cNvSpPr/>
          <p:nvPr/>
        </p:nvSpPr>
        <p:spPr>
          <a:xfrm>
            <a:off x="157673" y="455938"/>
            <a:ext cx="111020" cy="1091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822159199"/>
      </p:ext>
    </p:extLst>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1D9F2F-E71F-6B81-4971-3422A45A719D}"/>
              </a:ext>
            </a:extLst>
          </p:cNvPr>
          <p:cNvSpPr/>
          <p:nvPr/>
        </p:nvSpPr>
        <p:spPr>
          <a:xfrm>
            <a:off x="0" y="6111551"/>
            <a:ext cx="1763486" cy="149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09963709-8FCB-5747-D6C6-46A4BF95FCFB}"/>
              </a:ext>
            </a:extLst>
          </p:cNvPr>
          <p:cNvSpPr/>
          <p:nvPr/>
        </p:nvSpPr>
        <p:spPr>
          <a:xfrm>
            <a:off x="1231641" y="1931437"/>
            <a:ext cx="205273" cy="998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ubtitle 5">
            <a:extLst>
              <a:ext uri="{FF2B5EF4-FFF2-40B4-BE49-F238E27FC236}">
                <a16:creationId xmlns:a16="http://schemas.microsoft.com/office/drawing/2014/main" id="{FA0168AA-48C8-93DE-7B05-E9159C91E482}"/>
              </a:ext>
            </a:extLst>
          </p:cNvPr>
          <p:cNvSpPr>
            <a:spLocks noGrp="1"/>
          </p:cNvSpPr>
          <p:nvPr>
            <p:ph type="subTitle" idx="13"/>
          </p:nvPr>
        </p:nvSpPr>
        <p:spPr>
          <a:xfrm>
            <a:off x="6370105" y="2382908"/>
            <a:ext cx="5321151" cy="4484425"/>
          </a:xfrm>
        </p:spPr>
        <p:txBody>
          <a:bodyPr>
            <a:normAutofit/>
          </a:bodyPr>
          <a:lstStyle/>
          <a:p>
            <a:pPr algn="l"/>
            <a:r>
              <a:rPr lang="en-US" sz="2000" b="0" i="1" dirty="0">
                <a:solidFill>
                  <a:schemeClr val="bg1"/>
                </a:solidFill>
                <a:latin typeface="Rockwell" panose="02060603020205020403" pitchFamily="18" charset="0"/>
              </a:rPr>
              <a:t>• Education became the priority of those who could afford it and hence, only the rich Indians benefitted.</a:t>
            </a:r>
          </a:p>
          <a:p>
            <a:pPr algn="l"/>
            <a:r>
              <a:rPr lang="en-US" sz="2000" b="0" i="1" dirty="0">
                <a:solidFill>
                  <a:schemeClr val="bg1"/>
                </a:solidFill>
                <a:latin typeface="Rockwell" panose="02060603020205020403" pitchFamily="18" charset="0"/>
              </a:rPr>
              <a:t>• British textbooks glorified the British administration and philosophy.</a:t>
            </a:r>
          </a:p>
          <a:p>
            <a:pPr algn="l"/>
            <a:r>
              <a:rPr lang="en-US" sz="2000" b="0" i="1" dirty="0">
                <a:solidFill>
                  <a:schemeClr val="bg1"/>
                </a:solidFill>
                <a:latin typeface="Rockwell" panose="02060603020205020403" pitchFamily="18" charset="0"/>
              </a:rPr>
              <a:t>• It created a division between English educated Indians and the rest of Indians.</a:t>
            </a:r>
          </a:p>
          <a:p>
            <a:pPr algn="l"/>
            <a:r>
              <a:rPr lang="en-US" sz="2000" b="0" i="1" dirty="0">
                <a:solidFill>
                  <a:schemeClr val="bg1"/>
                </a:solidFill>
                <a:latin typeface="Rockwell" panose="02060603020205020403" pitchFamily="18" charset="0"/>
              </a:rPr>
              <a:t>• Indigenous literature and thought were ignored.</a:t>
            </a:r>
          </a:p>
          <a:p>
            <a:endParaRPr lang="en-IN" sz="2400" b="0" i="1" dirty="0">
              <a:solidFill>
                <a:schemeClr val="bg1"/>
              </a:solidFill>
              <a:latin typeface="Rockwell" panose="02060603020205020403" pitchFamily="18" charset="0"/>
            </a:endParaRPr>
          </a:p>
        </p:txBody>
      </p:sp>
      <p:sp>
        <p:nvSpPr>
          <p:cNvPr id="12" name="Rectangle 11">
            <a:extLst>
              <a:ext uri="{FF2B5EF4-FFF2-40B4-BE49-F238E27FC236}">
                <a16:creationId xmlns:a16="http://schemas.microsoft.com/office/drawing/2014/main" id="{AA28C20D-E32D-0AF8-3BB2-7813B15E0036}"/>
              </a:ext>
            </a:extLst>
          </p:cNvPr>
          <p:cNvSpPr/>
          <p:nvPr/>
        </p:nvSpPr>
        <p:spPr>
          <a:xfrm>
            <a:off x="6400800" y="373224"/>
            <a:ext cx="55984" cy="1247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a:extLst>
              <a:ext uri="{FF2B5EF4-FFF2-40B4-BE49-F238E27FC236}">
                <a16:creationId xmlns:a16="http://schemas.microsoft.com/office/drawing/2014/main" id="{F4527781-F8CF-A558-689C-C9F802673869}"/>
              </a:ext>
            </a:extLst>
          </p:cNvPr>
          <p:cNvSpPr>
            <a:spLocks noGrp="1"/>
          </p:cNvSpPr>
          <p:nvPr>
            <p:ph type="title"/>
          </p:nvPr>
        </p:nvSpPr>
        <p:spPr>
          <a:xfrm>
            <a:off x="6511832" y="442109"/>
            <a:ext cx="5107311" cy="1247419"/>
          </a:xfrm>
        </p:spPr>
        <p:txBody>
          <a:bodyPr>
            <a:normAutofit fontScale="90000"/>
          </a:bodyPr>
          <a:lstStyle/>
          <a:p>
            <a:r>
              <a:rPr lang="en-US" sz="3200" dirty="0">
                <a:solidFill>
                  <a:schemeClr val="bg1"/>
                </a:solidFill>
              </a:rPr>
              <a:t>Negative Impact of British system of Education in India 			</a:t>
            </a:r>
            <a:endParaRPr lang="en-IN" sz="3200" dirty="0">
              <a:solidFill>
                <a:schemeClr val="bg1"/>
              </a:solidFill>
            </a:endParaRPr>
          </a:p>
        </p:txBody>
      </p:sp>
      <p:pic>
        <p:nvPicPr>
          <p:cNvPr id="16" name="Picture 4">
            <a:extLst>
              <a:ext uri="{FF2B5EF4-FFF2-40B4-BE49-F238E27FC236}">
                <a16:creationId xmlns:a16="http://schemas.microsoft.com/office/drawing/2014/main" id="{B4965402-49BB-5A9C-610A-78A70F799B81}"/>
              </a:ext>
            </a:extLst>
          </p:cNvPr>
          <p:cNvPicPr>
            <a:picLocks noGrp="1" noChangeAspect="1"/>
          </p:cNvPicPr>
          <p:nvPr>
            <p:ph idx="1"/>
          </p:nvPr>
        </p:nvPicPr>
        <p:blipFill>
          <a:blip r:embed="rId2"/>
          <a:stretch>
            <a:fillRect/>
          </a:stretch>
        </p:blipFill>
        <p:spPr>
          <a:xfrm>
            <a:off x="0" y="0"/>
            <a:ext cx="6096000" cy="6858000"/>
          </a:xfrm>
        </p:spPr>
      </p:pic>
    </p:spTree>
    <p:extLst>
      <p:ext uri="{BB962C8B-B14F-4D97-AF65-F5344CB8AC3E}">
        <p14:creationId xmlns:p14="http://schemas.microsoft.com/office/powerpoint/2010/main" val="1970031437"/>
      </p:ext>
    </p:extLst>
  </p:cSld>
  <p:clrMapOvr>
    <a:masterClrMapping/>
  </p:clrMapOvr>
  <mc:AlternateContent xmlns:mc="http://schemas.openxmlformats.org/markup-compatibility/2006">
    <mc:Choice xmlns:p14="http://schemas.microsoft.com/office/powerpoint/2010/main" Requires="p14">
      <p:transition spd="slow" p14:dur="1250" advTm="3000">
        <p14:flip dir="r"/>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906E-E17C-F897-96AC-1113BA2BBCB3}"/>
              </a:ext>
            </a:extLst>
          </p:cNvPr>
          <p:cNvSpPr>
            <a:spLocks noGrp="1"/>
          </p:cNvSpPr>
          <p:nvPr>
            <p:ph type="title"/>
          </p:nvPr>
        </p:nvSpPr>
        <p:spPr>
          <a:xfrm>
            <a:off x="1698820" y="4537309"/>
            <a:ext cx="7613131" cy="915873"/>
          </a:xfrm>
        </p:spPr>
        <p:txBody>
          <a:bodyPr/>
          <a:lstStyle/>
          <a:p>
            <a:r>
              <a:rPr lang="en-US" dirty="0"/>
              <a:t>Social and Religious Reforms	</a:t>
            </a:r>
            <a:endParaRPr lang="en-IN" dirty="0"/>
          </a:p>
        </p:txBody>
      </p:sp>
      <p:sp>
        <p:nvSpPr>
          <p:cNvPr id="6" name="Text Placeholder 5">
            <a:extLst>
              <a:ext uri="{FF2B5EF4-FFF2-40B4-BE49-F238E27FC236}">
                <a16:creationId xmlns:a16="http://schemas.microsoft.com/office/drawing/2014/main" id="{E21F32DF-F7D9-7CED-D72F-10E8F9B3FF9B}"/>
              </a:ext>
            </a:extLst>
          </p:cNvPr>
          <p:cNvSpPr>
            <a:spLocks noGrp="1"/>
          </p:cNvSpPr>
          <p:nvPr>
            <p:ph type="body" idx="1"/>
          </p:nvPr>
        </p:nvSpPr>
        <p:spPr>
          <a:xfrm>
            <a:off x="1698820" y="5618961"/>
            <a:ext cx="9384760" cy="1099080"/>
          </a:xfrm>
        </p:spPr>
        <p:txBody>
          <a:bodyPr>
            <a:normAutofit/>
          </a:bodyPr>
          <a:lstStyle/>
          <a:p>
            <a:r>
              <a:rPr lang="en-US" sz="1800" i="1" dirty="0">
                <a:latin typeface="Rockwell" panose="02060603020205020403" pitchFamily="18" charset="0"/>
              </a:rPr>
              <a:t>During the nineteenth century, a social transformation began in India and kindled the spirit of nationalism. 	Many socio-religious reforms spread in India. In the princely states of Kochi and Travancore, the governmental positions were denied to lower castes and the non-Hindus.</a:t>
            </a:r>
            <a:endParaRPr lang="en-IN" sz="1800" i="1" dirty="0">
              <a:latin typeface="Rockwell" panose="02060603020205020403" pitchFamily="18" charset="0"/>
            </a:endParaRPr>
          </a:p>
        </p:txBody>
      </p:sp>
      <p:pic>
        <p:nvPicPr>
          <p:cNvPr id="8" name="Picture 7">
            <a:extLst>
              <a:ext uri="{FF2B5EF4-FFF2-40B4-BE49-F238E27FC236}">
                <a16:creationId xmlns:a16="http://schemas.microsoft.com/office/drawing/2014/main" id="{9098CC1E-D47A-0199-90E9-BB8D5D363D1F}"/>
              </a:ext>
            </a:extLst>
          </p:cNvPr>
          <p:cNvPicPr>
            <a:picLocks noChangeAspect="1"/>
          </p:cNvPicPr>
          <p:nvPr/>
        </p:nvPicPr>
        <p:blipFill>
          <a:blip r:embed="rId2"/>
          <a:stretch>
            <a:fillRect/>
          </a:stretch>
        </p:blipFill>
        <p:spPr>
          <a:xfrm>
            <a:off x="0" y="-17695"/>
            <a:ext cx="12192000" cy="4389225"/>
          </a:xfrm>
          <a:prstGeom prst="rect">
            <a:avLst/>
          </a:prstGeom>
        </p:spPr>
      </p:pic>
    </p:spTree>
    <p:extLst>
      <p:ext uri="{BB962C8B-B14F-4D97-AF65-F5344CB8AC3E}">
        <p14:creationId xmlns:p14="http://schemas.microsoft.com/office/powerpoint/2010/main" val="919658159"/>
      </p:ext>
    </p:extLst>
  </p:cSld>
  <p:clrMapOvr>
    <a:masterClrMapping/>
  </p:clrMapOvr>
  <p:transition spd="slow" advTm="300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4CA5863-438A-B317-C595-CB2C751FFDF8}"/>
              </a:ext>
            </a:extLst>
          </p:cNvPr>
          <p:cNvSpPr/>
          <p:nvPr/>
        </p:nvSpPr>
        <p:spPr>
          <a:xfrm>
            <a:off x="0" y="6127051"/>
            <a:ext cx="1856792" cy="55626"/>
          </a:xfrm>
          <a:prstGeom prst="rect">
            <a:avLst/>
          </a:prstGeom>
          <a:solidFill>
            <a:srgbClr val="B01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F7C8371D-741D-EC41-DDAF-C77C4D301C19}"/>
              </a:ext>
            </a:extLst>
          </p:cNvPr>
          <p:cNvSpPr/>
          <p:nvPr/>
        </p:nvSpPr>
        <p:spPr>
          <a:xfrm>
            <a:off x="1212980" y="837333"/>
            <a:ext cx="173021" cy="972806"/>
          </a:xfrm>
          <a:prstGeom prst="rect">
            <a:avLst/>
          </a:prstGeom>
          <a:solidFill>
            <a:srgbClr val="B41C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4735023-4D46-10BA-0B61-5411A05BDB0E}"/>
              </a:ext>
            </a:extLst>
          </p:cNvPr>
          <p:cNvSpPr>
            <a:spLocks noGrp="1"/>
          </p:cNvSpPr>
          <p:nvPr>
            <p:ph type="title"/>
          </p:nvPr>
        </p:nvSpPr>
        <p:spPr>
          <a:xfrm>
            <a:off x="1705961" y="485192"/>
            <a:ext cx="7820593" cy="681034"/>
          </a:xfrm>
        </p:spPr>
        <p:txBody>
          <a:bodyPr/>
          <a:lstStyle/>
          <a:p>
            <a:r>
              <a:rPr lang="en-US" dirty="0"/>
              <a:t>Social and Religious reformers</a:t>
            </a:r>
            <a:endParaRPr lang="en-IN" dirty="0"/>
          </a:p>
        </p:txBody>
      </p:sp>
      <p:sp>
        <p:nvSpPr>
          <p:cNvPr id="3" name="Text Placeholder 2">
            <a:extLst>
              <a:ext uri="{FF2B5EF4-FFF2-40B4-BE49-F238E27FC236}">
                <a16:creationId xmlns:a16="http://schemas.microsoft.com/office/drawing/2014/main" id="{65172492-4B06-A335-BAF4-86B65D9CE060}"/>
              </a:ext>
            </a:extLst>
          </p:cNvPr>
          <p:cNvSpPr>
            <a:spLocks noGrp="1"/>
          </p:cNvSpPr>
          <p:nvPr>
            <p:ph type="body" sz="half" idx="2"/>
          </p:nvPr>
        </p:nvSpPr>
        <p:spPr>
          <a:xfrm>
            <a:off x="1387686" y="2456109"/>
            <a:ext cx="3256674" cy="499493"/>
          </a:xfrm>
        </p:spPr>
        <p:txBody>
          <a:bodyPr>
            <a:noAutofit/>
          </a:bodyPr>
          <a:lstStyle/>
          <a:p>
            <a:r>
              <a:rPr lang="en-US" sz="1900" dirty="0">
                <a:latin typeface="Rockwell" panose="02060603020205020403" pitchFamily="18" charset="0"/>
              </a:rPr>
              <a:t>Sree Narayana Guru 	</a:t>
            </a:r>
            <a:endParaRPr lang="en-IN" sz="1900" dirty="0">
              <a:latin typeface="Rockwell" panose="02060603020205020403" pitchFamily="18" charset="0"/>
            </a:endParaRPr>
          </a:p>
        </p:txBody>
      </p:sp>
      <p:sp>
        <p:nvSpPr>
          <p:cNvPr id="8" name="Text Placeholder 7">
            <a:extLst>
              <a:ext uri="{FF2B5EF4-FFF2-40B4-BE49-F238E27FC236}">
                <a16:creationId xmlns:a16="http://schemas.microsoft.com/office/drawing/2014/main" id="{5D079797-2373-8E3D-07F4-DE2FC95AD082}"/>
              </a:ext>
            </a:extLst>
          </p:cNvPr>
          <p:cNvSpPr>
            <a:spLocks noGrp="1"/>
          </p:cNvSpPr>
          <p:nvPr>
            <p:ph type="body" sz="half" idx="16"/>
          </p:nvPr>
        </p:nvSpPr>
        <p:spPr>
          <a:xfrm>
            <a:off x="4924863" y="2448732"/>
            <a:ext cx="3256674" cy="499493"/>
          </a:xfrm>
        </p:spPr>
        <p:txBody>
          <a:bodyPr>
            <a:normAutofit/>
          </a:bodyPr>
          <a:lstStyle/>
          <a:p>
            <a:r>
              <a:rPr lang="en-US" sz="1900" dirty="0">
                <a:latin typeface="Rockwell" panose="02060603020205020403" pitchFamily="18" charset="0"/>
              </a:rPr>
              <a:t>Jyotiba Phule</a:t>
            </a:r>
            <a:endParaRPr lang="en-IN" sz="1900" dirty="0">
              <a:latin typeface="Rockwell" panose="02060603020205020403" pitchFamily="18" charset="0"/>
            </a:endParaRPr>
          </a:p>
        </p:txBody>
      </p:sp>
      <p:sp>
        <p:nvSpPr>
          <p:cNvPr id="9" name="Text Placeholder 8">
            <a:extLst>
              <a:ext uri="{FF2B5EF4-FFF2-40B4-BE49-F238E27FC236}">
                <a16:creationId xmlns:a16="http://schemas.microsoft.com/office/drawing/2014/main" id="{96513853-D44D-A4FD-BFCF-603D80420525}"/>
              </a:ext>
            </a:extLst>
          </p:cNvPr>
          <p:cNvSpPr>
            <a:spLocks noGrp="1"/>
          </p:cNvSpPr>
          <p:nvPr>
            <p:ph type="body" sz="half" idx="17"/>
          </p:nvPr>
        </p:nvSpPr>
        <p:spPr>
          <a:xfrm>
            <a:off x="8462040" y="2448732"/>
            <a:ext cx="3256674" cy="499493"/>
          </a:xfrm>
        </p:spPr>
        <p:txBody>
          <a:bodyPr>
            <a:normAutofit fontScale="92500"/>
          </a:bodyPr>
          <a:lstStyle/>
          <a:p>
            <a:r>
              <a:rPr lang="en-US" sz="1900" dirty="0">
                <a:latin typeface="Rockwell" panose="02060603020205020403" pitchFamily="18" charset="0"/>
              </a:rPr>
              <a:t>Veeresalingam Kandukuri</a:t>
            </a:r>
            <a:endParaRPr lang="en-IN" sz="1900" dirty="0">
              <a:latin typeface="Rockwell" panose="02060603020205020403" pitchFamily="18" charset="0"/>
            </a:endParaRPr>
          </a:p>
        </p:txBody>
      </p:sp>
      <p:sp>
        <p:nvSpPr>
          <p:cNvPr id="10" name="Text Placeholder 9">
            <a:extLst>
              <a:ext uri="{FF2B5EF4-FFF2-40B4-BE49-F238E27FC236}">
                <a16:creationId xmlns:a16="http://schemas.microsoft.com/office/drawing/2014/main" id="{519A42D7-989E-448F-B1D6-21B5BB9E04E5}"/>
              </a:ext>
            </a:extLst>
          </p:cNvPr>
          <p:cNvSpPr>
            <a:spLocks noGrp="1"/>
          </p:cNvSpPr>
          <p:nvPr>
            <p:ph type="body" sz="half" idx="18"/>
          </p:nvPr>
        </p:nvSpPr>
        <p:spPr>
          <a:xfrm>
            <a:off x="1386001" y="4987580"/>
            <a:ext cx="3256674" cy="499493"/>
          </a:xfrm>
        </p:spPr>
        <p:txBody>
          <a:bodyPr>
            <a:normAutofit fontScale="77500" lnSpcReduction="20000"/>
          </a:bodyPr>
          <a:lstStyle/>
          <a:p>
            <a:r>
              <a:rPr lang="en-US" dirty="0">
                <a:latin typeface="Rockwell" panose="02060603020205020403" pitchFamily="18" charset="0"/>
              </a:rPr>
              <a:t>Periyar E.V. Ramasamy</a:t>
            </a:r>
            <a:endParaRPr lang="en-IN" dirty="0">
              <a:latin typeface="Rockwell" panose="02060603020205020403" pitchFamily="18" charset="0"/>
            </a:endParaRPr>
          </a:p>
        </p:txBody>
      </p:sp>
      <p:sp>
        <p:nvSpPr>
          <p:cNvPr id="11" name="Text Placeholder 10">
            <a:extLst>
              <a:ext uri="{FF2B5EF4-FFF2-40B4-BE49-F238E27FC236}">
                <a16:creationId xmlns:a16="http://schemas.microsoft.com/office/drawing/2014/main" id="{59F3F1EC-80DA-9A7E-56AA-2A58A2641A41}"/>
              </a:ext>
            </a:extLst>
          </p:cNvPr>
          <p:cNvSpPr>
            <a:spLocks noGrp="1"/>
          </p:cNvSpPr>
          <p:nvPr>
            <p:ph type="body" sz="half" idx="19"/>
          </p:nvPr>
        </p:nvSpPr>
        <p:spPr>
          <a:xfrm>
            <a:off x="4923178" y="4987817"/>
            <a:ext cx="3256674" cy="499493"/>
          </a:xfrm>
        </p:spPr>
        <p:txBody>
          <a:bodyPr>
            <a:normAutofit fontScale="77500" lnSpcReduction="20000"/>
          </a:bodyPr>
          <a:lstStyle/>
          <a:p>
            <a:r>
              <a:rPr lang="en-US" dirty="0">
                <a:latin typeface="Rockwell" panose="02060603020205020403" pitchFamily="18" charset="0"/>
              </a:rPr>
              <a:t>Swami Dayanand Sarwati</a:t>
            </a:r>
            <a:endParaRPr lang="en-IN" dirty="0">
              <a:latin typeface="Rockwell" panose="02060603020205020403" pitchFamily="18" charset="0"/>
            </a:endParaRPr>
          </a:p>
        </p:txBody>
      </p:sp>
      <p:sp>
        <p:nvSpPr>
          <p:cNvPr id="12" name="Text Placeholder 11">
            <a:extLst>
              <a:ext uri="{FF2B5EF4-FFF2-40B4-BE49-F238E27FC236}">
                <a16:creationId xmlns:a16="http://schemas.microsoft.com/office/drawing/2014/main" id="{E95DDD96-2EB0-B835-E4B2-8E816995EADE}"/>
              </a:ext>
            </a:extLst>
          </p:cNvPr>
          <p:cNvSpPr>
            <a:spLocks noGrp="1"/>
          </p:cNvSpPr>
          <p:nvPr>
            <p:ph type="body" sz="half" idx="20"/>
          </p:nvPr>
        </p:nvSpPr>
        <p:spPr>
          <a:xfrm>
            <a:off x="8458670" y="4936053"/>
            <a:ext cx="3256674" cy="499493"/>
          </a:xfrm>
        </p:spPr>
        <p:txBody>
          <a:bodyPr>
            <a:normAutofit/>
          </a:bodyPr>
          <a:lstStyle/>
          <a:p>
            <a:r>
              <a:rPr lang="en-US" sz="1900" dirty="0">
                <a:latin typeface="Rockwell" panose="02060603020205020403" pitchFamily="18" charset="0"/>
              </a:rPr>
              <a:t>Dr. B.R. Ambedkar</a:t>
            </a:r>
            <a:endParaRPr lang="en-IN" sz="1900" dirty="0">
              <a:latin typeface="Rockwell" panose="02060603020205020403" pitchFamily="18" charset="0"/>
            </a:endParaRPr>
          </a:p>
        </p:txBody>
      </p:sp>
      <p:sp>
        <p:nvSpPr>
          <p:cNvPr id="13" name="Text Placeholder 12">
            <a:extLst>
              <a:ext uri="{FF2B5EF4-FFF2-40B4-BE49-F238E27FC236}">
                <a16:creationId xmlns:a16="http://schemas.microsoft.com/office/drawing/2014/main" id="{CFE86B35-56C8-B953-4CF4-30A8B1DC906B}"/>
              </a:ext>
            </a:extLst>
          </p:cNvPr>
          <p:cNvSpPr>
            <a:spLocks noGrp="1"/>
          </p:cNvSpPr>
          <p:nvPr>
            <p:ph type="body" sz="half" idx="21"/>
          </p:nvPr>
        </p:nvSpPr>
        <p:spPr>
          <a:xfrm>
            <a:off x="1386001" y="2865352"/>
            <a:ext cx="3256674" cy="1150494"/>
          </a:xfrm>
        </p:spPr>
        <p:txBody>
          <a:bodyPr/>
          <a:lstStyle/>
          <a:p>
            <a:r>
              <a:rPr lang="en-US" dirty="0">
                <a:latin typeface="Constantia" panose="02030602050306030303" pitchFamily="18" charset="0"/>
              </a:rPr>
              <a:t>He campaigned against caste system , untouchability , Brahmin dominance and discrimination against lower castes.</a:t>
            </a:r>
            <a:endParaRPr lang="en-IN" dirty="0">
              <a:latin typeface="Constantia" panose="02030602050306030303" pitchFamily="18" charset="0"/>
            </a:endParaRPr>
          </a:p>
        </p:txBody>
      </p:sp>
      <p:sp>
        <p:nvSpPr>
          <p:cNvPr id="14" name="Text Placeholder 13">
            <a:extLst>
              <a:ext uri="{FF2B5EF4-FFF2-40B4-BE49-F238E27FC236}">
                <a16:creationId xmlns:a16="http://schemas.microsoft.com/office/drawing/2014/main" id="{D9EDF070-F69A-06B8-C774-AC6BDD4E003E}"/>
              </a:ext>
            </a:extLst>
          </p:cNvPr>
          <p:cNvSpPr>
            <a:spLocks noGrp="1"/>
          </p:cNvSpPr>
          <p:nvPr>
            <p:ph type="body" sz="half" idx="22"/>
          </p:nvPr>
        </p:nvSpPr>
        <p:spPr>
          <a:xfrm>
            <a:off x="4756912" y="2873450"/>
            <a:ext cx="3256674" cy="1150494"/>
          </a:xfrm>
        </p:spPr>
        <p:txBody>
          <a:bodyPr/>
          <a:lstStyle/>
          <a:p>
            <a:r>
              <a:rPr lang="en-US" dirty="0">
                <a:latin typeface="Constantia" panose="02030602050306030303" pitchFamily="18" charset="0"/>
              </a:rPr>
              <a:t>He founded the Satya Sadhok Samaj ,an organization that    worked for the upliftment of the low and oppressed classes.</a:t>
            </a:r>
            <a:endParaRPr lang="en-IN" dirty="0">
              <a:latin typeface="Constantia" panose="02030602050306030303" pitchFamily="18" charset="0"/>
            </a:endParaRPr>
          </a:p>
        </p:txBody>
      </p:sp>
      <p:sp>
        <p:nvSpPr>
          <p:cNvPr id="15" name="Text Placeholder 14">
            <a:extLst>
              <a:ext uri="{FF2B5EF4-FFF2-40B4-BE49-F238E27FC236}">
                <a16:creationId xmlns:a16="http://schemas.microsoft.com/office/drawing/2014/main" id="{1C245D77-2326-C508-A6CC-527B217F1482}"/>
              </a:ext>
            </a:extLst>
          </p:cNvPr>
          <p:cNvSpPr>
            <a:spLocks noGrp="1"/>
          </p:cNvSpPr>
          <p:nvPr>
            <p:ph type="body" sz="half" idx="23"/>
          </p:nvPr>
        </p:nvSpPr>
        <p:spPr>
          <a:xfrm>
            <a:off x="8463725" y="2865353"/>
            <a:ext cx="3256674" cy="1150494"/>
          </a:xfrm>
        </p:spPr>
        <p:txBody>
          <a:bodyPr/>
          <a:lstStyle/>
          <a:p>
            <a:r>
              <a:rPr lang="en-US" dirty="0">
                <a:latin typeface="Constantia" panose="02030602050306030303" pitchFamily="18" charset="0"/>
              </a:rPr>
              <a:t>He was a reformer and the first person to write a novel ,drama , books on natural science and history in Telugu.</a:t>
            </a:r>
            <a:endParaRPr lang="en-IN" dirty="0">
              <a:latin typeface="Constantia" panose="02030602050306030303" pitchFamily="18" charset="0"/>
            </a:endParaRPr>
          </a:p>
        </p:txBody>
      </p:sp>
      <p:sp>
        <p:nvSpPr>
          <p:cNvPr id="16" name="Text Placeholder 15">
            <a:extLst>
              <a:ext uri="{FF2B5EF4-FFF2-40B4-BE49-F238E27FC236}">
                <a16:creationId xmlns:a16="http://schemas.microsoft.com/office/drawing/2014/main" id="{1CD0F83C-B94C-1AAF-DAFC-661AA670A5E4}"/>
              </a:ext>
            </a:extLst>
          </p:cNvPr>
          <p:cNvSpPr>
            <a:spLocks noGrp="1"/>
          </p:cNvSpPr>
          <p:nvPr>
            <p:ph type="body" sz="half" idx="24"/>
          </p:nvPr>
        </p:nvSpPr>
        <p:spPr>
          <a:xfrm>
            <a:off x="1391056" y="5292344"/>
            <a:ext cx="3256674" cy="1454404"/>
          </a:xfrm>
        </p:spPr>
        <p:txBody>
          <a:bodyPr>
            <a:normAutofit fontScale="92500"/>
          </a:bodyPr>
          <a:lstStyle/>
          <a:p>
            <a:r>
              <a:rPr lang="en-US" dirty="0">
                <a:latin typeface="Constantia" panose="02030602050306030303" pitchFamily="18" charset="0"/>
              </a:rPr>
              <a:t>Periyar was a strong supporter of Dravidian culture and launched a Self-Respect Movement in 1925.He Propagated the </a:t>
            </a:r>
            <a:r>
              <a:rPr lang="en-US" dirty="0" err="1">
                <a:latin typeface="Constantia" panose="02030602050306030303" pitchFamily="18" charset="0"/>
              </a:rPr>
              <a:t>the</a:t>
            </a:r>
            <a:r>
              <a:rPr lang="en-US" dirty="0">
                <a:latin typeface="Constantia" panose="02030602050306030303" pitchFamily="18" charset="0"/>
              </a:rPr>
              <a:t> principles of nationalism, self-respect ,women’s right and eradication of caste system.</a:t>
            </a:r>
            <a:endParaRPr lang="en-IN" dirty="0">
              <a:latin typeface="Constantia" panose="02030602050306030303" pitchFamily="18" charset="0"/>
            </a:endParaRPr>
          </a:p>
        </p:txBody>
      </p:sp>
      <p:sp>
        <p:nvSpPr>
          <p:cNvPr id="17" name="Text Placeholder 16">
            <a:extLst>
              <a:ext uri="{FF2B5EF4-FFF2-40B4-BE49-F238E27FC236}">
                <a16:creationId xmlns:a16="http://schemas.microsoft.com/office/drawing/2014/main" id="{3ACCAB5E-A2A9-3FCE-F5BC-01701EA58DEB}"/>
              </a:ext>
            </a:extLst>
          </p:cNvPr>
          <p:cNvSpPr>
            <a:spLocks noGrp="1"/>
          </p:cNvSpPr>
          <p:nvPr>
            <p:ph type="body" sz="half" idx="25"/>
          </p:nvPr>
        </p:nvSpPr>
        <p:spPr>
          <a:xfrm>
            <a:off x="4924863" y="5292344"/>
            <a:ext cx="3256674" cy="1454404"/>
          </a:xfrm>
        </p:spPr>
        <p:txBody>
          <a:bodyPr>
            <a:normAutofit fontScale="92500" lnSpcReduction="10000"/>
          </a:bodyPr>
          <a:lstStyle/>
          <a:p>
            <a:r>
              <a:rPr lang="en-US" dirty="0">
                <a:latin typeface="Constantia" panose="02030602050306030303" pitchFamily="18" charset="0"/>
              </a:rPr>
              <a:t>He wanted to build a free , strong and united India . These social and religious reformers prepared a background for nationalist movement of India. He was a great supporter of widow remarriage and women’s education.</a:t>
            </a:r>
            <a:endParaRPr lang="en-IN" dirty="0">
              <a:latin typeface="Constantia" panose="02030602050306030303" pitchFamily="18" charset="0"/>
            </a:endParaRPr>
          </a:p>
        </p:txBody>
      </p:sp>
      <p:sp>
        <p:nvSpPr>
          <p:cNvPr id="18" name="Text Placeholder 17">
            <a:extLst>
              <a:ext uri="{FF2B5EF4-FFF2-40B4-BE49-F238E27FC236}">
                <a16:creationId xmlns:a16="http://schemas.microsoft.com/office/drawing/2014/main" id="{E2FBEB83-A6D8-C7F2-A3C7-4B956A53457E}"/>
              </a:ext>
            </a:extLst>
          </p:cNvPr>
          <p:cNvSpPr>
            <a:spLocks noGrp="1"/>
          </p:cNvSpPr>
          <p:nvPr>
            <p:ph type="body" sz="half" idx="26"/>
          </p:nvPr>
        </p:nvSpPr>
        <p:spPr>
          <a:xfrm>
            <a:off x="8463725" y="5292344"/>
            <a:ext cx="3256674" cy="1454404"/>
          </a:xfrm>
        </p:spPr>
        <p:txBody>
          <a:bodyPr>
            <a:normAutofit fontScale="92500"/>
          </a:bodyPr>
          <a:lstStyle/>
          <a:p>
            <a:r>
              <a:rPr lang="en-US" dirty="0">
                <a:latin typeface="Constantia" panose="02030602050306030303" pitchFamily="18" charset="0"/>
              </a:rPr>
              <a:t>He led millions of oppressed people to a life of self-respect and dignity. He founded the Bahiskrit Hitakarini Sabha and set-up hostels , schools to promote education and socio-economic upliftment of Dalits.</a:t>
            </a:r>
            <a:endParaRPr lang="en-IN" dirty="0">
              <a:latin typeface="Constantia" panose="02030602050306030303" pitchFamily="18" charset="0"/>
            </a:endParaRPr>
          </a:p>
        </p:txBody>
      </p:sp>
      <p:pic>
        <p:nvPicPr>
          <p:cNvPr id="26" name="Picture Placeholder 25">
            <a:extLst>
              <a:ext uri="{FF2B5EF4-FFF2-40B4-BE49-F238E27FC236}">
                <a16:creationId xmlns:a16="http://schemas.microsoft.com/office/drawing/2014/main" id="{7B5E84E8-138F-30C3-6B45-9921BAAF03B3}"/>
              </a:ext>
            </a:extLst>
          </p:cNvPr>
          <p:cNvPicPr>
            <a:picLocks noGrp="1" noChangeAspect="1"/>
          </p:cNvPicPr>
          <p:nvPr>
            <p:ph type="pic" sz="quarter" idx="27"/>
          </p:nvPr>
        </p:nvPicPr>
        <p:blipFill>
          <a:blip r:embed="rId2"/>
          <a:srcRect l="182" r="182"/>
          <a:stretch>
            <a:fillRect/>
          </a:stretch>
        </p:blipFill>
        <p:spPr>
          <a:xfrm>
            <a:off x="1494901" y="1598714"/>
            <a:ext cx="867600" cy="868680"/>
          </a:xfrm>
        </p:spPr>
      </p:pic>
      <p:pic>
        <p:nvPicPr>
          <p:cNvPr id="28" name="Picture Placeholder 27">
            <a:extLst>
              <a:ext uri="{FF2B5EF4-FFF2-40B4-BE49-F238E27FC236}">
                <a16:creationId xmlns:a16="http://schemas.microsoft.com/office/drawing/2014/main" id="{04B0CBE1-9B1D-0C6D-0365-A2F651A92DAB}"/>
              </a:ext>
            </a:extLst>
          </p:cNvPr>
          <p:cNvPicPr>
            <a:picLocks noGrp="1" noChangeAspect="1"/>
          </p:cNvPicPr>
          <p:nvPr>
            <p:ph type="pic" sz="quarter" idx="28"/>
          </p:nvPr>
        </p:nvPicPr>
        <p:blipFill>
          <a:blip r:embed="rId3"/>
          <a:srcRect t="9916" b="9916"/>
          <a:stretch>
            <a:fillRect/>
          </a:stretch>
        </p:blipFill>
        <p:spPr>
          <a:xfrm>
            <a:off x="5033744" y="1605808"/>
            <a:ext cx="867600" cy="868680"/>
          </a:xfrm>
        </p:spPr>
      </p:pic>
      <p:pic>
        <p:nvPicPr>
          <p:cNvPr id="30" name="Picture Placeholder 29">
            <a:extLst>
              <a:ext uri="{FF2B5EF4-FFF2-40B4-BE49-F238E27FC236}">
                <a16:creationId xmlns:a16="http://schemas.microsoft.com/office/drawing/2014/main" id="{ACE7E45E-C1D0-5911-E4C5-495E1488B72A}"/>
              </a:ext>
            </a:extLst>
          </p:cNvPr>
          <p:cNvPicPr>
            <a:picLocks noGrp="1" noChangeAspect="1"/>
          </p:cNvPicPr>
          <p:nvPr>
            <p:ph type="pic" sz="quarter" idx="29"/>
          </p:nvPr>
        </p:nvPicPr>
        <p:blipFill>
          <a:blip r:embed="rId4"/>
          <a:srcRect t="10854" b="10854"/>
          <a:stretch>
            <a:fillRect/>
          </a:stretch>
        </p:blipFill>
        <p:spPr>
          <a:xfrm>
            <a:off x="8517401" y="1615137"/>
            <a:ext cx="867600" cy="868680"/>
          </a:xfrm>
        </p:spPr>
      </p:pic>
      <p:pic>
        <p:nvPicPr>
          <p:cNvPr id="32" name="Picture Placeholder 31">
            <a:extLst>
              <a:ext uri="{FF2B5EF4-FFF2-40B4-BE49-F238E27FC236}">
                <a16:creationId xmlns:a16="http://schemas.microsoft.com/office/drawing/2014/main" id="{90A35E8F-6316-CA74-4038-D1CE592E0CC1}"/>
              </a:ext>
            </a:extLst>
          </p:cNvPr>
          <p:cNvPicPr>
            <a:picLocks noGrp="1" noChangeAspect="1"/>
          </p:cNvPicPr>
          <p:nvPr>
            <p:ph type="pic" sz="quarter" idx="30"/>
          </p:nvPr>
        </p:nvPicPr>
        <p:blipFill>
          <a:blip r:embed="rId5"/>
          <a:srcRect l="182" r="182"/>
          <a:stretch>
            <a:fillRect/>
          </a:stretch>
        </p:blipFill>
        <p:spPr>
          <a:xfrm>
            <a:off x="1498434" y="4067373"/>
            <a:ext cx="867600" cy="868680"/>
          </a:xfrm>
        </p:spPr>
      </p:pic>
      <p:pic>
        <p:nvPicPr>
          <p:cNvPr id="34" name="Picture Placeholder 33">
            <a:extLst>
              <a:ext uri="{FF2B5EF4-FFF2-40B4-BE49-F238E27FC236}">
                <a16:creationId xmlns:a16="http://schemas.microsoft.com/office/drawing/2014/main" id="{7569CA1C-57B9-DC86-2068-3A779F777BDA}"/>
              </a:ext>
            </a:extLst>
          </p:cNvPr>
          <p:cNvPicPr>
            <a:picLocks noGrp="1" noChangeAspect="1"/>
          </p:cNvPicPr>
          <p:nvPr>
            <p:ph type="pic" sz="quarter" idx="31"/>
          </p:nvPr>
        </p:nvPicPr>
        <p:blipFill>
          <a:blip r:embed="rId6"/>
          <a:srcRect t="9853" b="9853"/>
          <a:stretch>
            <a:fillRect/>
          </a:stretch>
        </p:blipFill>
        <p:spPr>
          <a:xfrm>
            <a:off x="5033744" y="4075590"/>
            <a:ext cx="867600" cy="868680"/>
          </a:xfrm>
        </p:spPr>
      </p:pic>
      <p:pic>
        <p:nvPicPr>
          <p:cNvPr id="36" name="Picture Placeholder 35">
            <a:extLst>
              <a:ext uri="{FF2B5EF4-FFF2-40B4-BE49-F238E27FC236}">
                <a16:creationId xmlns:a16="http://schemas.microsoft.com/office/drawing/2014/main" id="{63998E58-9647-24FB-9D99-8959074068E0}"/>
              </a:ext>
            </a:extLst>
          </p:cNvPr>
          <p:cNvPicPr>
            <a:picLocks noGrp="1" noChangeAspect="1"/>
          </p:cNvPicPr>
          <p:nvPr>
            <p:ph type="pic" sz="quarter" idx="32"/>
          </p:nvPr>
        </p:nvPicPr>
        <p:blipFill>
          <a:blip r:embed="rId7"/>
          <a:srcRect t="9331" b="9331"/>
          <a:stretch>
            <a:fillRect/>
          </a:stretch>
        </p:blipFill>
        <p:spPr>
          <a:xfrm>
            <a:off x="8569054" y="4076709"/>
            <a:ext cx="867600" cy="868680"/>
          </a:xfrm>
        </p:spPr>
      </p:pic>
      <p:sp>
        <p:nvSpPr>
          <p:cNvPr id="38" name="TextBox 37">
            <a:extLst>
              <a:ext uri="{FF2B5EF4-FFF2-40B4-BE49-F238E27FC236}">
                <a16:creationId xmlns:a16="http://schemas.microsoft.com/office/drawing/2014/main" id="{3B8D22B6-0FB2-8BCB-1E5E-4D6D05BF7875}"/>
              </a:ext>
            </a:extLst>
          </p:cNvPr>
          <p:cNvSpPr txBox="1"/>
          <p:nvPr/>
        </p:nvSpPr>
        <p:spPr>
          <a:xfrm>
            <a:off x="2417687" y="1846970"/>
            <a:ext cx="1730025" cy="400110"/>
          </a:xfrm>
          <a:prstGeom prst="rect">
            <a:avLst/>
          </a:prstGeom>
          <a:noFill/>
        </p:spPr>
        <p:txBody>
          <a:bodyPr wrap="none" rtlCol="0">
            <a:spAutoFit/>
          </a:bodyPr>
          <a:lstStyle/>
          <a:p>
            <a:r>
              <a:rPr lang="en-US" sz="2000" dirty="0">
                <a:solidFill>
                  <a:schemeClr val="tx2"/>
                </a:solidFill>
              </a:rPr>
              <a:t>(</a:t>
            </a:r>
            <a:r>
              <a:rPr lang="en-US" sz="2000" b="1" dirty="0">
                <a:solidFill>
                  <a:schemeClr val="tx2"/>
                </a:solidFill>
              </a:rPr>
              <a:t>1855-1928</a:t>
            </a:r>
            <a:r>
              <a:rPr lang="en-US" sz="2000" dirty="0">
                <a:solidFill>
                  <a:schemeClr val="tx2"/>
                </a:solidFill>
              </a:rPr>
              <a:t>)</a:t>
            </a:r>
            <a:endParaRPr lang="en-IN" dirty="0"/>
          </a:p>
        </p:txBody>
      </p:sp>
      <p:sp>
        <p:nvSpPr>
          <p:cNvPr id="41" name="TextBox 40">
            <a:extLst>
              <a:ext uri="{FF2B5EF4-FFF2-40B4-BE49-F238E27FC236}">
                <a16:creationId xmlns:a16="http://schemas.microsoft.com/office/drawing/2014/main" id="{3A98D313-6CF0-C848-D502-D405096EFC80}"/>
              </a:ext>
            </a:extLst>
          </p:cNvPr>
          <p:cNvSpPr txBox="1"/>
          <p:nvPr/>
        </p:nvSpPr>
        <p:spPr>
          <a:xfrm>
            <a:off x="6010225" y="1862758"/>
            <a:ext cx="1430263" cy="400110"/>
          </a:xfrm>
          <a:prstGeom prst="rect">
            <a:avLst/>
          </a:prstGeom>
          <a:noFill/>
        </p:spPr>
        <p:txBody>
          <a:bodyPr wrap="none" rtlCol="0">
            <a:spAutoFit/>
          </a:bodyPr>
          <a:lstStyle/>
          <a:p>
            <a:r>
              <a:rPr lang="en-US" sz="2000" b="1" dirty="0">
                <a:solidFill>
                  <a:schemeClr val="tx2"/>
                </a:solidFill>
              </a:rPr>
              <a:t>(1827-90)</a:t>
            </a:r>
            <a:endParaRPr lang="en-IN" b="1" dirty="0"/>
          </a:p>
        </p:txBody>
      </p:sp>
      <p:sp>
        <p:nvSpPr>
          <p:cNvPr id="42" name="TextBox 41">
            <a:extLst>
              <a:ext uri="{FF2B5EF4-FFF2-40B4-BE49-F238E27FC236}">
                <a16:creationId xmlns:a16="http://schemas.microsoft.com/office/drawing/2014/main" id="{87003B7F-30B2-1C8F-DE32-37AA1F4A52B1}"/>
              </a:ext>
            </a:extLst>
          </p:cNvPr>
          <p:cNvSpPr txBox="1"/>
          <p:nvPr/>
        </p:nvSpPr>
        <p:spPr>
          <a:xfrm>
            <a:off x="9526554" y="1838710"/>
            <a:ext cx="1730025" cy="400110"/>
          </a:xfrm>
          <a:prstGeom prst="rect">
            <a:avLst/>
          </a:prstGeom>
          <a:noFill/>
        </p:spPr>
        <p:txBody>
          <a:bodyPr wrap="none" rtlCol="0">
            <a:spAutoFit/>
          </a:bodyPr>
          <a:lstStyle/>
          <a:p>
            <a:r>
              <a:rPr lang="en-US" sz="2000" b="1" dirty="0">
                <a:solidFill>
                  <a:schemeClr val="tx2"/>
                </a:solidFill>
              </a:rPr>
              <a:t>(1848-1919)</a:t>
            </a:r>
            <a:endParaRPr lang="en-IN" b="1" dirty="0"/>
          </a:p>
        </p:txBody>
      </p:sp>
      <p:sp>
        <p:nvSpPr>
          <p:cNvPr id="43" name="TextBox 42">
            <a:extLst>
              <a:ext uri="{FF2B5EF4-FFF2-40B4-BE49-F238E27FC236}">
                <a16:creationId xmlns:a16="http://schemas.microsoft.com/office/drawing/2014/main" id="{6C0FA088-15D9-DDD5-969D-66437AAD6D7D}"/>
              </a:ext>
            </a:extLst>
          </p:cNvPr>
          <p:cNvSpPr txBox="1"/>
          <p:nvPr/>
        </p:nvSpPr>
        <p:spPr>
          <a:xfrm>
            <a:off x="9524951" y="4275895"/>
            <a:ext cx="1731628" cy="400110"/>
          </a:xfrm>
          <a:prstGeom prst="rect">
            <a:avLst/>
          </a:prstGeom>
          <a:noFill/>
        </p:spPr>
        <p:txBody>
          <a:bodyPr wrap="none" rtlCol="0">
            <a:spAutoFit/>
          </a:bodyPr>
          <a:lstStyle/>
          <a:p>
            <a:r>
              <a:rPr lang="en-US" sz="2000" dirty="0">
                <a:solidFill>
                  <a:schemeClr val="tx2"/>
                </a:solidFill>
              </a:rPr>
              <a:t>(</a:t>
            </a:r>
            <a:r>
              <a:rPr lang="en-US" sz="2000" b="1" dirty="0">
                <a:solidFill>
                  <a:schemeClr val="tx2"/>
                </a:solidFill>
              </a:rPr>
              <a:t>1891-1956</a:t>
            </a:r>
            <a:r>
              <a:rPr lang="en-US" sz="2000" dirty="0">
                <a:solidFill>
                  <a:schemeClr val="tx2"/>
                </a:solidFill>
              </a:rPr>
              <a:t>)</a:t>
            </a:r>
            <a:endParaRPr lang="en-IN" dirty="0"/>
          </a:p>
        </p:txBody>
      </p:sp>
      <p:sp>
        <p:nvSpPr>
          <p:cNvPr id="44" name="TextBox 43">
            <a:extLst>
              <a:ext uri="{FF2B5EF4-FFF2-40B4-BE49-F238E27FC236}">
                <a16:creationId xmlns:a16="http://schemas.microsoft.com/office/drawing/2014/main" id="{E163C794-081A-FEC7-B59F-5CFA98C1B4D5}"/>
              </a:ext>
            </a:extLst>
          </p:cNvPr>
          <p:cNvSpPr txBox="1"/>
          <p:nvPr/>
        </p:nvSpPr>
        <p:spPr>
          <a:xfrm>
            <a:off x="5901344" y="4298684"/>
            <a:ext cx="1436612" cy="400110"/>
          </a:xfrm>
          <a:prstGeom prst="rect">
            <a:avLst/>
          </a:prstGeom>
          <a:noFill/>
        </p:spPr>
        <p:txBody>
          <a:bodyPr wrap="none" rtlCol="0">
            <a:spAutoFit/>
          </a:bodyPr>
          <a:lstStyle/>
          <a:p>
            <a:r>
              <a:rPr lang="en-US" sz="2000" dirty="0">
                <a:solidFill>
                  <a:schemeClr val="tx2"/>
                </a:solidFill>
              </a:rPr>
              <a:t>(</a:t>
            </a:r>
            <a:r>
              <a:rPr lang="en-US" sz="2000" b="1" dirty="0">
                <a:solidFill>
                  <a:schemeClr val="tx2"/>
                </a:solidFill>
              </a:rPr>
              <a:t>1824-83</a:t>
            </a:r>
            <a:r>
              <a:rPr lang="en-US" sz="2000" dirty="0">
                <a:solidFill>
                  <a:schemeClr val="tx2"/>
                </a:solidFill>
              </a:rPr>
              <a:t>)</a:t>
            </a:r>
            <a:endParaRPr lang="en-IN" dirty="0"/>
          </a:p>
        </p:txBody>
      </p:sp>
      <p:sp>
        <p:nvSpPr>
          <p:cNvPr id="45" name="TextBox 44">
            <a:extLst>
              <a:ext uri="{FF2B5EF4-FFF2-40B4-BE49-F238E27FC236}">
                <a16:creationId xmlns:a16="http://schemas.microsoft.com/office/drawing/2014/main" id="{1C3B193E-4073-4F32-AC84-ACA15769100F}"/>
              </a:ext>
            </a:extLst>
          </p:cNvPr>
          <p:cNvSpPr txBox="1"/>
          <p:nvPr/>
        </p:nvSpPr>
        <p:spPr>
          <a:xfrm>
            <a:off x="2384266" y="4281953"/>
            <a:ext cx="2644249" cy="400110"/>
          </a:xfrm>
          <a:prstGeom prst="rect">
            <a:avLst/>
          </a:prstGeom>
          <a:noFill/>
        </p:spPr>
        <p:txBody>
          <a:bodyPr wrap="square" rtlCol="0">
            <a:spAutoFit/>
          </a:bodyPr>
          <a:lstStyle/>
          <a:p>
            <a:r>
              <a:rPr lang="en-US" sz="2000" b="1" dirty="0">
                <a:solidFill>
                  <a:schemeClr val="tx2"/>
                </a:solidFill>
              </a:rPr>
              <a:t>(1879-1973)</a:t>
            </a:r>
            <a:endParaRPr lang="en-IN" b="1" dirty="0"/>
          </a:p>
        </p:txBody>
      </p:sp>
      <p:sp>
        <p:nvSpPr>
          <p:cNvPr id="48" name="Rectangle 47">
            <a:extLst>
              <a:ext uri="{FF2B5EF4-FFF2-40B4-BE49-F238E27FC236}">
                <a16:creationId xmlns:a16="http://schemas.microsoft.com/office/drawing/2014/main" id="{A232D8B2-B532-CF7D-40CA-5F2BC5D5136C}"/>
              </a:ext>
            </a:extLst>
          </p:cNvPr>
          <p:cNvSpPr/>
          <p:nvPr/>
        </p:nvSpPr>
        <p:spPr>
          <a:xfrm>
            <a:off x="1561511" y="410318"/>
            <a:ext cx="87042" cy="830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45957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3000">
        <p15:prstTrans prst="origami"/>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D2C808-DDC4-48EE-BE4C-49A9065CEA90}"/>
              </a:ext>
            </a:extLst>
          </p:cNvPr>
          <p:cNvSpPr/>
          <p:nvPr/>
        </p:nvSpPr>
        <p:spPr>
          <a:xfrm>
            <a:off x="1660677" y="3097763"/>
            <a:ext cx="631778" cy="158621"/>
          </a:xfrm>
          <a:prstGeom prst="rect">
            <a:avLst/>
          </a:prstGeom>
          <a:solidFill>
            <a:srgbClr val="B1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F879FD6-C1E1-DC5E-5F37-81DD7AF298EF}"/>
              </a:ext>
            </a:extLst>
          </p:cNvPr>
          <p:cNvSpPr/>
          <p:nvPr/>
        </p:nvSpPr>
        <p:spPr>
          <a:xfrm>
            <a:off x="1259633" y="837333"/>
            <a:ext cx="121298" cy="2111140"/>
          </a:xfrm>
          <a:prstGeom prst="rect">
            <a:avLst/>
          </a:prstGeom>
          <a:solidFill>
            <a:srgbClr val="B41C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F689C09-5449-3567-5758-30B358639350}"/>
              </a:ext>
            </a:extLst>
          </p:cNvPr>
          <p:cNvSpPr>
            <a:spLocks noGrp="1"/>
          </p:cNvSpPr>
          <p:nvPr>
            <p:ph type="title"/>
          </p:nvPr>
        </p:nvSpPr>
        <p:spPr>
          <a:xfrm>
            <a:off x="491069" y="223935"/>
            <a:ext cx="3689723" cy="527813"/>
          </a:xfrm>
        </p:spPr>
        <p:txBody>
          <a:bodyPr/>
          <a:lstStyle/>
          <a:p>
            <a:r>
              <a:rPr lang="en-US" sz="3200" dirty="0"/>
              <a:t>Mahatma Gandhi</a:t>
            </a:r>
            <a:endParaRPr lang="en-IN" sz="3200" dirty="0"/>
          </a:p>
        </p:txBody>
      </p:sp>
      <p:pic>
        <p:nvPicPr>
          <p:cNvPr id="9" name="Picture Placeholder 8">
            <a:extLst>
              <a:ext uri="{FF2B5EF4-FFF2-40B4-BE49-F238E27FC236}">
                <a16:creationId xmlns:a16="http://schemas.microsoft.com/office/drawing/2014/main" id="{FD586905-74F4-673D-52BF-AEA9AD6E8A08}"/>
              </a:ext>
            </a:extLst>
          </p:cNvPr>
          <p:cNvPicPr>
            <a:picLocks noGrp="1" noChangeAspect="1"/>
          </p:cNvPicPr>
          <p:nvPr>
            <p:ph type="pic" idx="1"/>
          </p:nvPr>
        </p:nvPicPr>
        <p:blipFill>
          <a:blip r:embed="rId2"/>
          <a:srcRect l="138" r="138"/>
          <a:stretch>
            <a:fillRect/>
          </a:stretch>
        </p:blipFill>
        <p:spPr/>
      </p:pic>
      <p:sp>
        <p:nvSpPr>
          <p:cNvPr id="4" name="Text Placeholder 3">
            <a:extLst>
              <a:ext uri="{FF2B5EF4-FFF2-40B4-BE49-F238E27FC236}">
                <a16:creationId xmlns:a16="http://schemas.microsoft.com/office/drawing/2014/main" id="{0CBD863F-2D97-1ED9-FFDC-CB1416B1726F}"/>
              </a:ext>
            </a:extLst>
          </p:cNvPr>
          <p:cNvSpPr>
            <a:spLocks noGrp="1"/>
          </p:cNvSpPr>
          <p:nvPr>
            <p:ph type="body" sz="half" idx="2"/>
          </p:nvPr>
        </p:nvSpPr>
        <p:spPr>
          <a:xfrm>
            <a:off x="491068" y="1420568"/>
            <a:ext cx="4622107" cy="1835816"/>
          </a:xfrm>
        </p:spPr>
        <p:txBody>
          <a:bodyPr>
            <a:normAutofit lnSpcReduction="10000"/>
          </a:bodyPr>
          <a:lstStyle/>
          <a:p>
            <a:r>
              <a:rPr lang="en-US" sz="1600" dirty="0">
                <a:latin typeface="Rockwell" panose="02060603020205020403" pitchFamily="18" charset="0"/>
              </a:rPr>
              <a:t>Mahatma Gandhi, popularly known as Father of Nation, played a stellar role in India's freedom struggle. He initiated many activities like Satyagraha and Sarvodaya under non-violent resistance. He wanted to transform India into a community where every individual would serve others, especially, the poor and the meek.</a:t>
            </a:r>
            <a:endParaRPr lang="en-IN" sz="1600" dirty="0">
              <a:latin typeface="Rockwell" panose="02060603020205020403" pitchFamily="18" charset="0"/>
            </a:endParaRPr>
          </a:p>
        </p:txBody>
      </p:sp>
      <p:sp>
        <p:nvSpPr>
          <p:cNvPr id="11" name="Rectangle 10">
            <a:extLst>
              <a:ext uri="{FF2B5EF4-FFF2-40B4-BE49-F238E27FC236}">
                <a16:creationId xmlns:a16="http://schemas.microsoft.com/office/drawing/2014/main" id="{0110D30F-827D-C952-72D6-6B85CE124B94}"/>
              </a:ext>
            </a:extLst>
          </p:cNvPr>
          <p:cNvSpPr/>
          <p:nvPr/>
        </p:nvSpPr>
        <p:spPr>
          <a:xfrm>
            <a:off x="223935" y="223935"/>
            <a:ext cx="45719" cy="84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895E68C2-0A7A-29B8-6F2A-2DBAC35A20AC}"/>
              </a:ext>
            </a:extLst>
          </p:cNvPr>
          <p:cNvSpPr txBox="1"/>
          <p:nvPr/>
        </p:nvSpPr>
        <p:spPr>
          <a:xfrm>
            <a:off x="455269" y="672910"/>
            <a:ext cx="1731628" cy="400110"/>
          </a:xfrm>
          <a:prstGeom prst="rect">
            <a:avLst/>
          </a:prstGeom>
          <a:noFill/>
        </p:spPr>
        <p:txBody>
          <a:bodyPr wrap="none" rtlCol="0">
            <a:spAutoFit/>
          </a:bodyPr>
          <a:lstStyle/>
          <a:p>
            <a:r>
              <a:rPr lang="en-US" sz="2000" b="1" dirty="0">
                <a:solidFill>
                  <a:schemeClr val="tx2"/>
                </a:solidFill>
              </a:rPr>
              <a:t>(1869-1948)</a:t>
            </a:r>
            <a:endParaRPr lang="en-IN" b="1" dirty="0"/>
          </a:p>
        </p:txBody>
      </p:sp>
      <p:sp>
        <p:nvSpPr>
          <p:cNvPr id="14" name="Text Placeholder 3">
            <a:extLst>
              <a:ext uri="{FF2B5EF4-FFF2-40B4-BE49-F238E27FC236}">
                <a16:creationId xmlns:a16="http://schemas.microsoft.com/office/drawing/2014/main" id="{63AEA592-D598-B2F6-C845-8CA7CAA523FF}"/>
              </a:ext>
            </a:extLst>
          </p:cNvPr>
          <p:cNvSpPr txBox="1">
            <a:spLocks/>
          </p:cNvSpPr>
          <p:nvPr/>
        </p:nvSpPr>
        <p:spPr>
          <a:xfrm>
            <a:off x="455269" y="3234739"/>
            <a:ext cx="4370180" cy="20954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600" dirty="0">
                <a:latin typeface="Rockwell" panose="02060603020205020403" pitchFamily="18" charset="0"/>
              </a:rPr>
              <a:t>Gandhiji was opposed to child marriage, untouchability and discrimination against women. He considered, so-called untouchables, as Harijans-people of God. He believed that the spinning wheel, khadi and revival of village industries were necessary for the villagers so that they do not have to migrate to cities in search of work.</a:t>
            </a:r>
          </a:p>
        </p:txBody>
      </p:sp>
    </p:spTree>
    <p:extLst>
      <p:ext uri="{BB962C8B-B14F-4D97-AF65-F5344CB8AC3E}">
        <p14:creationId xmlns:p14="http://schemas.microsoft.com/office/powerpoint/2010/main" val="3579802907"/>
      </p:ext>
    </p:extLst>
  </p:cSld>
  <p:clrMapOvr>
    <a:masterClrMapping/>
  </p:clrMapOvr>
  <mc:AlternateContent xmlns:mc="http://schemas.openxmlformats.org/markup-compatibility/2006">
    <mc:Choice xmlns:p14="http://schemas.microsoft.com/office/powerpoint/2010/main" Requires="p14">
      <p:transition spd="slow" p14:dur="1500" advTm="3000">
        <p:checker/>
      </p:transition>
    </mc:Choice>
    <mc:Fallback>
      <p:transition spd="slow" advTm="3000">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Social Impacts						</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724069" y="3130171"/>
            <a:ext cx="5157787" cy="2773258"/>
          </a:xfrm>
        </p:spPr>
        <p:txBody>
          <a:bodyPr>
            <a:normAutofit fontScale="92500" lnSpcReduction="10000"/>
          </a:bodyPr>
          <a:lstStyle/>
          <a:p>
            <a:pPr marL="0" indent="0">
              <a:buNone/>
            </a:pPr>
            <a:r>
              <a:rPr lang="en-US" sz="2000" b="1" i="1" dirty="0"/>
              <a:t>		</a:t>
            </a:r>
          </a:p>
          <a:p>
            <a:r>
              <a:rPr lang="en-US" sz="2000" b="1" i="1" dirty="0"/>
              <a:t>Sati was an inhuman practice where a widow was forced to burn herself on the funeral pyre of her husband.</a:t>
            </a:r>
          </a:p>
          <a:p>
            <a:r>
              <a:rPr lang="en-US" sz="2000" b="1" i="1" dirty="0"/>
              <a:t>Female Infanticide , killing of infant girls, was banned by law in 1870.</a:t>
            </a:r>
          </a:p>
          <a:p>
            <a:r>
              <a:rPr lang="en-US" sz="2000" b="1" i="1" dirty="0"/>
              <a:t>Child marriage of children as early as one or three years of age was banned by law in 1891 and again in 1929.</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096000" y="3103049"/>
            <a:ext cx="5157787" cy="2773258"/>
          </a:xfrm>
        </p:spPr>
        <p:txBody>
          <a:bodyPr>
            <a:normAutofit/>
          </a:bodyPr>
          <a:lstStyle/>
          <a:p>
            <a:pPr marL="0" indent="0">
              <a:buNone/>
            </a:pPr>
            <a:endParaRPr lang="en-US" sz="1900" b="1" i="1" dirty="0"/>
          </a:p>
          <a:p>
            <a:r>
              <a:rPr lang="en-US" sz="1900" b="1" i="1" dirty="0"/>
              <a:t>The Sharda Act of 1929, after amendment , fixed the age of marriage at 18 years for girls and 21 years for boys.</a:t>
            </a:r>
          </a:p>
          <a:p>
            <a:r>
              <a:rPr lang="en-US" sz="1900" b="1" i="1" dirty="0"/>
              <a:t>Widow Remarriage Act was passed by the British Government in 1856. It was with the persistent of Ishwar Vidya Sagar that widow remarriage was legalized.</a:t>
            </a:r>
          </a:p>
          <a:p>
            <a:endParaRPr lang="en-US" sz="1900" b="1" i="1" dirty="0"/>
          </a:p>
          <a:p>
            <a:pPr marL="0" indent="0">
              <a:buNone/>
            </a:pPr>
            <a:endParaRPr lang="en-US" sz="1900" b="1" i="1" dirty="0"/>
          </a:p>
        </p:txBody>
      </p:sp>
      <p:sp>
        <p:nvSpPr>
          <p:cNvPr id="11" name="Text Placeholder 10">
            <a:extLst>
              <a:ext uri="{FF2B5EF4-FFF2-40B4-BE49-F238E27FC236}">
                <a16:creationId xmlns:a16="http://schemas.microsoft.com/office/drawing/2014/main" id="{CA349112-FCBA-8D33-3217-1C436D9A595E}"/>
              </a:ext>
            </a:extLst>
          </p:cNvPr>
          <p:cNvSpPr>
            <a:spLocks noGrp="1"/>
          </p:cNvSpPr>
          <p:nvPr>
            <p:ph type="body" sz="quarter" idx="3"/>
          </p:nvPr>
        </p:nvSpPr>
        <p:spPr>
          <a:xfrm>
            <a:off x="872816" y="1511565"/>
            <a:ext cx="9820098" cy="1420816"/>
          </a:xfrm>
        </p:spPr>
        <p:txBody>
          <a:bodyPr>
            <a:noAutofit/>
          </a:bodyPr>
          <a:lstStyle/>
          <a:p>
            <a:r>
              <a:rPr lang="en-US" sz="1600" b="0" i="1" dirty="0">
                <a:latin typeface="Rockwell" panose="02060603020205020403" pitchFamily="18" charset="0"/>
              </a:rPr>
              <a:t>English-Indians wanted to free the Indian society form evils , superstitions and rituals. Many reforms movements were started. Reformers like Raja Ram Mahon Roy and Swami Dayanand Sarasvati wanted to eradicate the evils from Indian society. They even compelled the British to pass some laws to introduce social reforms in India.				</a:t>
            </a:r>
            <a:endParaRPr lang="en-IN" sz="1600" b="0" i="1" dirty="0">
              <a:latin typeface="Rockwell" panose="02060603020205020403" pitchFamily="18" charset="0"/>
            </a:endParaRPr>
          </a:p>
        </p:txBody>
      </p:sp>
    </p:spTree>
    <p:extLst>
      <p:ext uri="{BB962C8B-B14F-4D97-AF65-F5344CB8AC3E}">
        <p14:creationId xmlns:p14="http://schemas.microsoft.com/office/powerpoint/2010/main" val="2637958213"/>
      </p:ext>
    </p:extLst>
  </p:cSld>
  <p:clrMapOvr>
    <a:masterClrMapping/>
  </p:clrMapOvr>
  <mc:AlternateContent xmlns:mc="http://schemas.openxmlformats.org/markup-compatibility/2006">
    <mc:Choice xmlns:p14="http://schemas.microsoft.com/office/powerpoint/2010/main" Requires="p14">
      <p:transition spd="slow" p14:dur="2000" advTm="3000">
        <p14:honeycomb/>
      </p:transition>
    </mc:Choice>
    <mc:Fallback>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176208"/>
            <a:ext cx="3932237" cy="2390931"/>
          </a:xfrm>
        </p:spPr>
        <p:txBody>
          <a:bodyPr/>
          <a:lstStyle/>
          <a:p>
            <a:r>
              <a:rPr lang="en-US" dirty="0"/>
              <a:t>Impact of </a:t>
            </a:r>
            <a:br>
              <a:rPr lang="en-US" dirty="0"/>
            </a:br>
            <a:r>
              <a:rPr lang="en-US" dirty="0"/>
              <a:t>the Reforms Movement</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endParaRPr lang="en-US" dirty="0"/>
          </a:p>
          <a:p>
            <a:endParaRPr lang="en-US" dirty="0"/>
          </a:p>
        </p:txBody>
      </p:sp>
      <p:pic>
        <p:nvPicPr>
          <p:cNvPr id="13" name="Picture Placeholder 12">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srcRect/>
          <a:stretch/>
        </p:blipFill>
        <p:spPr>
          <a:xfrm>
            <a:off x="5418853" y="0"/>
            <a:ext cx="5292759" cy="6858000"/>
          </a:xfrm>
          <a:blipFill>
            <a:blip r:embed="rId2"/>
            <a:stretch>
              <a:fillRect/>
            </a:stretch>
          </a:blipFill>
        </p:spPr>
      </p:pic>
      <p:sp>
        <p:nvSpPr>
          <p:cNvPr id="7" name="Text Placeholder 6">
            <a:extLst>
              <a:ext uri="{FF2B5EF4-FFF2-40B4-BE49-F238E27FC236}">
                <a16:creationId xmlns:a16="http://schemas.microsoft.com/office/drawing/2014/main" id="{18B15885-48D2-D547-EE07-E8352DE44416}"/>
              </a:ext>
            </a:extLst>
          </p:cNvPr>
          <p:cNvSpPr>
            <a:spLocks noGrp="1"/>
          </p:cNvSpPr>
          <p:nvPr>
            <p:ph type="body" sz="half" idx="2"/>
          </p:nvPr>
        </p:nvSpPr>
        <p:spPr>
          <a:xfrm>
            <a:off x="650911" y="3162407"/>
            <a:ext cx="4767942" cy="3398082"/>
          </a:xfrm>
        </p:spPr>
        <p:txBody>
          <a:bodyPr>
            <a:noAutofit/>
          </a:bodyPr>
          <a:lstStyle/>
          <a:p>
            <a:r>
              <a:rPr lang="en-US" sz="1500" i="1" dirty="0">
                <a:latin typeface="+mj-lt"/>
              </a:rPr>
              <a:t>The reforms brought a cultural awakening. India saw a rapid development in the field of art , literature , science and art.</a:t>
            </a:r>
          </a:p>
          <a:p>
            <a:r>
              <a:rPr lang="en-US" sz="1500" i="1" dirty="0">
                <a:latin typeface="+mj-lt"/>
              </a:rPr>
              <a:t>The cast system had faced challenges since the times of Buddha and Mahavir , and even earlier than that. But it was during movements that the opposition to the opposition to the caste system spread throughout the India and among all the sections of the society.</a:t>
            </a:r>
          </a:p>
          <a:p>
            <a:r>
              <a:rPr lang="en-US" sz="1500" i="1" dirty="0">
                <a:latin typeface="+mj-lt"/>
              </a:rPr>
              <a:t>The Printing Press played a pivotal role in mobilizing public opinion. It enabled the reformers to spread awareness through their writings.																</a:t>
            </a:r>
            <a:endParaRPr lang="en-IN" sz="1500" i="1" dirty="0">
              <a:latin typeface="+mj-lt"/>
            </a:endParaRPr>
          </a:p>
        </p:txBody>
      </p:sp>
    </p:spTree>
    <p:extLst>
      <p:ext uri="{BB962C8B-B14F-4D97-AF65-F5344CB8AC3E}">
        <p14:creationId xmlns:p14="http://schemas.microsoft.com/office/powerpoint/2010/main" val="3198773633"/>
      </p:ext>
    </p:extLst>
  </p:cSld>
  <p:clrMapOvr>
    <a:masterClrMapping/>
  </p:clrMapOvr>
  <mc:AlternateContent xmlns:mc="http://schemas.openxmlformats.org/markup-compatibility/2006">
    <mc:Choice xmlns:p14="http://schemas.microsoft.com/office/powerpoint/2010/main" Requires="p14">
      <p:transition spd="slow" p14:dur="2000" advTm="3000">
        <p14:vortex dir="r"/>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1C52-B388-7DEE-6955-13D60AD383FE}"/>
              </a:ext>
            </a:extLst>
          </p:cNvPr>
          <p:cNvSpPr>
            <a:spLocks noGrp="1"/>
          </p:cNvSpPr>
          <p:nvPr>
            <p:ph type="ctrTitle"/>
          </p:nvPr>
        </p:nvSpPr>
        <p:spPr/>
        <p:txBody>
          <a:bodyPr/>
          <a:lstStyle/>
          <a:p>
            <a:r>
              <a:rPr lang="en-US" dirty="0"/>
              <a:t>THANK YOU !</a:t>
            </a:r>
            <a:endParaRPr lang="en-IN" dirty="0"/>
          </a:p>
        </p:txBody>
      </p:sp>
      <p:sp>
        <p:nvSpPr>
          <p:cNvPr id="3" name="Subtitle 2">
            <a:extLst>
              <a:ext uri="{FF2B5EF4-FFF2-40B4-BE49-F238E27FC236}">
                <a16:creationId xmlns:a16="http://schemas.microsoft.com/office/drawing/2014/main" id="{C615C9F7-F2F1-C2B2-BD00-2D26B9251642}"/>
              </a:ext>
            </a:extLst>
          </p:cNvPr>
          <p:cNvSpPr>
            <a:spLocks noGrp="1"/>
          </p:cNvSpPr>
          <p:nvPr>
            <p:ph type="subTitle" idx="1"/>
          </p:nvPr>
        </p:nvSpPr>
        <p:spPr>
          <a:xfrm>
            <a:off x="1738113" y="6121689"/>
            <a:ext cx="10379242" cy="601840"/>
          </a:xfrm>
        </p:spPr>
        <p:txBody>
          <a:bodyPr/>
          <a:lstStyle/>
          <a:p>
            <a:r>
              <a:rPr lang="en-US" dirty="0"/>
              <a:t>Kamakshi,Kanav,Kavish,Khushi,Lavanya,Mankirat,Mannat</a:t>
            </a:r>
            <a:endParaRPr lang="en-IN" dirty="0"/>
          </a:p>
        </p:txBody>
      </p:sp>
      <p:sp>
        <p:nvSpPr>
          <p:cNvPr id="4" name="Footer Placeholder 3">
            <a:extLst>
              <a:ext uri="{FF2B5EF4-FFF2-40B4-BE49-F238E27FC236}">
                <a16:creationId xmlns:a16="http://schemas.microsoft.com/office/drawing/2014/main" id="{0C8151DA-B804-4E04-DE08-997DDD591E85}"/>
              </a:ext>
            </a:extLst>
          </p:cNvPr>
          <p:cNvSpPr>
            <a:spLocks noGrp="1"/>
          </p:cNvSpPr>
          <p:nvPr>
            <p:ph type="ftr" sz="quarter" idx="11"/>
          </p:nvPr>
        </p:nvSpPr>
        <p:spPr>
          <a:xfrm>
            <a:off x="1818521" y="5842310"/>
            <a:ext cx="3256673" cy="365125"/>
          </a:xfrm>
        </p:spPr>
        <p:txBody>
          <a:bodyPr/>
          <a:lstStyle/>
          <a:p>
            <a:r>
              <a:rPr lang="en-US" sz="1400" b="1" noProof="0" dirty="0">
                <a:latin typeface="Rockwell" panose="02060603020205020403" pitchFamily="18" charset="0"/>
              </a:rPr>
              <a:t>Made By :-</a:t>
            </a:r>
          </a:p>
        </p:txBody>
      </p:sp>
    </p:spTree>
    <p:extLst>
      <p:ext uri="{BB962C8B-B14F-4D97-AF65-F5344CB8AC3E}">
        <p14:creationId xmlns:p14="http://schemas.microsoft.com/office/powerpoint/2010/main" val="1115694682"/>
      </p:ext>
    </p:extLst>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www.w3.org/XML/1998/namespac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16c05727-aa75-4e4a-9b5f-8a80a1165891"/>
    <ds:schemaRef ds:uri="71af3243-3dd4-4a8d-8c0d-dd76da1f02a5"/>
    <ds:schemaRef ds:uri="http://purl.org/dc/elements/1.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246</TotalTime>
  <Words>918</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Avenir Next LT Pro</vt:lpstr>
      <vt:lpstr>Arial</vt:lpstr>
      <vt:lpstr>Speak Pro</vt:lpstr>
      <vt:lpstr>Rockwell</vt:lpstr>
      <vt:lpstr>Constantia</vt:lpstr>
      <vt:lpstr>Calibri</vt:lpstr>
      <vt:lpstr>Office Theme</vt:lpstr>
      <vt:lpstr>D.A.V PUBLIC SCHOOL</vt:lpstr>
      <vt:lpstr>Positive Impact of British system of Education in India    </vt:lpstr>
      <vt:lpstr>Negative Impact of British system of Education in India    </vt:lpstr>
      <vt:lpstr>Social and Religious Reforms </vt:lpstr>
      <vt:lpstr>Social and Religious reformers</vt:lpstr>
      <vt:lpstr>Mahatma Gandhi</vt:lpstr>
      <vt:lpstr>Social Impacts      </vt:lpstr>
      <vt:lpstr>Impact of  the Reforms Movement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 PUBLIC SCHOOL</dc:title>
  <dc:creator>Kavish Suneja</dc:creator>
  <cp:lastModifiedBy>Kavish Suneja</cp:lastModifiedBy>
  <cp:revision>2</cp:revision>
  <dcterms:created xsi:type="dcterms:W3CDTF">2022-10-13T07:33:56Z</dcterms:created>
  <dcterms:modified xsi:type="dcterms:W3CDTF">2022-10-15T05:48:49Z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